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notesMasterIdLst>
    <p:notesMasterId r:id="rId13"/>
  </p:notesMasterIdLst>
  <p:handoutMasterIdLst>
    <p:handoutMasterId r:id="rId14"/>
  </p:handoutMasterIdLst>
  <p:sldIdLst>
    <p:sldId id="1313" r:id="rId5"/>
    <p:sldId id="1379" r:id="rId6"/>
    <p:sldId id="1393" r:id="rId7"/>
    <p:sldId id="1337" r:id="rId8"/>
    <p:sldId id="1395" r:id="rId9"/>
    <p:sldId id="1398" r:id="rId10"/>
    <p:sldId id="1399" r:id="rId11"/>
    <p:sldId id="13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7" pos="7152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pos="5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A6A5A6"/>
    <a:srgbClr val="202A33"/>
    <a:srgbClr val="FA9C1F"/>
    <a:srgbClr val="EF7D31"/>
    <a:srgbClr val="064204"/>
    <a:srgbClr val="C50002"/>
    <a:srgbClr val="00467D"/>
    <a:srgbClr val="212934"/>
    <a:srgbClr val="004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434" autoAdjust="0"/>
  </p:normalViewPr>
  <p:slideViewPr>
    <p:cSldViewPr snapToGrid="0">
      <p:cViewPr varScale="1">
        <p:scale>
          <a:sx n="76" d="100"/>
          <a:sy n="76" d="100"/>
        </p:scale>
        <p:origin x="1080" y="114"/>
      </p:cViewPr>
      <p:guideLst>
        <p:guide pos="3840"/>
        <p:guide pos="7152"/>
        <p:guide orient="horz" pos="2160"/>
        <p:guide pos="528"/>
      </p:guideLst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253F-1DC1-44AB-85F9-14DB9D873A3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8A4E4-7001-4196-8720-A0FCB0AEB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8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4D076-05C0-4F10-BAEB-F2DA581BE89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B7F8-81FA-46DC-8926-8D6B124E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1B0B6-F18D-C643-895C-92B55D08B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9CDABB-9642-9E4A-9D20-49D049C94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2B1869-9C46-664A-9AB6-9F14CA24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91D831-2234-8346-912E-BB35B7B0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C8373C-578B-B648-86EE-FC464BA1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9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552F0-145E-4944-95D3-BC32AFEA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2789D2-7ABF-7F4F-9624-88C53748E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92AA5D-40EA-824D-9117-F3764F92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8B0A4A-99CA-1F4F-ADF0-5BE92C85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64AC86-362A-0E46-B640-A9BDC8A5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1278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704494F-99CE-894C-807C-47FF71793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18A6510-7DC7-7A4F-B5E0-5334CAE28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B8969A-9C9A-494A-A181-284E385F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843108-8991-FA4C-88E2-A75B0645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B284C1-6523-0B4D-B1D0-F8B127D5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7067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69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93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6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961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7710" y="1797085"/>
            <a:ext cx="10736580" cy="283325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85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12192000" cy="3429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7906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94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0972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53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7397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10076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112110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62755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977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8C5F2E-D198-5B4A-BC01-37530110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6B057-A51D-7946-9483-2F064283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BCB084-56C9-FD4C-8DC3-EB5A0945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2F62EF-68A3-D245-B42E-0F3A94B6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47E9D2-C3BB-5344-B2A0-D42B8EF7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2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39479" y="1777941"/>
            <a:ext cx="7418109" cy="414487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2776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186927" y="1680881"/>
            <a:ext cx="5257031" cy="445201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502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377095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71619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766144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377095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571619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766144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667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 userDrawn="1">
            <p:ph type="pic" sz="quarter" idx="18"/>
          </p:nvPr>
        </p:nvSpPr>
        <p:spPr>
          <a:xfrm>
            <a:off x="80420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031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56857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83568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325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960974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330101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8699229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591847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09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48001" y="1"/>
            <a:ext cx="3047999" cy="685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00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88532-962E-0248-BB62-8279F3D8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C2C58-D88D-1943-9BE4-8C4DDA8BB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F3F51B-CBCA-2347-9215-0681DBC3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2BF3F1-1663-4540-B635-5FA5B9D4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5661C4-5850-D04C-BDDC-832F8B2B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D17A4-B136-A94C-9DF8-32C6D55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6964F-1A1C-AC49-9F32-DE1CA1727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59C9AF-135C-2042-8363-4EA16964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094B7A-2146-E044-BE37-57A9DF34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C77206-6A13-314B-A85E-1EC8CCAA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FD9DBB-D0BB-464C-97F1-039D41EA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0447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0AA32-6EF8-F84B-9242-59705338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EF1922-3D21-C246-8B62-C2A0DEA02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097FAE-D9D7-A741-BDC7-707374DB3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5E4949-C120-8D4C-A9B7-52D234775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BABFE63-1E74-2345-BF61-D05C71194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064AABE-E618-9746-8E78-BAD5EE68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36D7A8-EC4C-C845-B2D6-AED250BC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F16D5C-4F82-7E46-8D22-958E6E80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C43492-8FB7-C343-B0A8-BC904398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820E42-4032-5F48-89EA-03B6FBDE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231400-8CEC-CC4B-BDFB-957886B5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E72A81-F241-4B48-9B08-F8516003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217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3E5712-256A-AC46-9E24-6D47C160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1A7E44-CCF9-1B4A-96EE-ACE97274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CB617AF-835C-254F-8B42-26035C2F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4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D76AB5-94F3-E243-A11C-B8976BF8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46E2DF-06DE-6349-AF14-FEFEF8350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7E2863-91FF-2446-BDA2-287E3E5EE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CFC5BC-8D8C-D341-9618-617FA757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CB8AEE-BC3F-CB40-97E9-548417C9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E48B21-72AD-3848-AC3A-7E7160BC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7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6B3A9-4375-E348-82D1-C0BCE2F4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8F7AE5-87D7-4B49-86DA-720B52643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0ABB17-235F-E342-B0E5-6629B3D8B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1F79A8-12DE-5E49-BE5B-05C53CA9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5424FA-96E0-0648-AE23-14449A1A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CB9A8F-2F7E-784F-ACA9-770556DA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587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ECC519-BA92-2744-B8FF-FDC8D0DD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90C0A3-DD3C-6645-956E-CCEFFA72C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D67E6-507A-664A-B214-907644115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9DB9B-EAAA-9E46-94D4-00F500BB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A5DFD4-8D2B-3A4D-A194-863F95577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5F6C75-1660-FE4E-B3B0-27FE2F8598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C556C2A-8643-084F-8B77-BE918BA99032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72832" y="317260"/>
            <a:ext cx="2751056" cy="30479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5815DD6-6EDE-0648-ABE5-6CA584E099E1}"/>
              </a:ext>
            </a:extLst>
          </p:cNvPr>
          <p:cNvSpPr/>
          <p:nvPr userDrawn="1"/>
        </p:nvSpPr>
        <p:spPr>
          <a:xfrm>
            <a:off x="-2172832" y="-208230"/>
            <a:ext cx="2172832" cy="210040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5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672" r:id="rId14"/>
    <p:sldLayoutId id="2147483673" r:id="rId15"/>
    <p:sldLayoutId id="2147483681" r:id="rId16"/>
    <p:sldLayoutId id="2147483682" r:id="rId17"/>
    <p:sldLayoutId id="2147483684" r:id="rId18"/>
    <p:sldLayoutId id="2147483685" r:id="rId19"/>
    <p:sldLayoutId id="2147483686" r:id="rId20"/>
    <p:sldLayoutId id="2147483687" r:id="rId21"/>
    <p:sldLayoutId id="2147483675" r:id="rId22"/>
    <p:sldLayoutId id="2147483674" r:id="rId23"/>
    <p:sldLayoutId id="2147483676" r:id="rId24"/>
    <p:sldLayoutId id="2147483683" r:id="rId2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8.sv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6563B7D-6B4B-C949-9CAC-1ADA554679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t="3092" r="12064" b="4154"/>
          <a:stretch/>
        </p:blipFill>
        <p:spPr>
          <a:xfrm>
            <a:off x="2080592" y="371061"/>
            <a:ext cx="7752521" cy="636104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13172" y="526131"/>
            <a:ext cx="3483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202A33"/>
                </a:solidFill>
                <a:latin typeface="FNB Sans Light" panose="02000000000000000000" pitchFamily="2" charset="0"/>
              </a:rPr>
              <a:t>Gauteng district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xmlns="" id="{8AE0C441-481C-DF48-8BF1-D03159B8F494}"/>
              </a:ext>
            </a:extLst>
          </p:cNvPr>
          <p:cNvSpPr/>
          <p:nvPr/>
        </p:nvSpPr>
        <p:spPr>
          <a:xfrm>
            <a:off x="-5387613" y="3495458"/>
            <a:ext cx="3300073" cy="2844894"/>
          </a:xfrm>
          <a:prstGeom prst="hexagon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NB Sans Regular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DDE0684-C820-8745-B52F-70364FF3F33C}"/>
              </a:ext>
            </a:extLst>
          </p:cNvPr>
          <p:cNvSpPr txBox="1"/>
          <p:nvPr/>
        </p:nvSpPr>
        <p:spPr>
          <a:xfrm>
            <a:off x="6349352" y="1265976"/>
            <a:ext cx="34763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District Treasurers Report</a:t>
            </a:r>
          </a:p>
          <a:p>
            <a:pPr algn="ctr"/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88904" y="6155686"/>
            <a:ext cx="506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/>
              <a:t>25 Years</a:t>
            </a:r>
          </a:p>
        </p:txBody>
      </p:sp>
    </p:spTree>
    <p:extLst>
      <p:ext uri="{BB962C8B-B14F-4D97-AF65-F5344CB8AC3E}">
        <p14:creationId xmlns:p14="http://schemas.microsoft.com/office/powerpoint/2010/main" val="39343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8">
            <a:extLst>
              <a:ext uri="{FF2B5EF4-FFF2-40B4-BE49-F238E27FC236}">
                <a16:creationId xmlns:a16="http://schemas.microsoft.com/office/drawing/2014/main" xmlns="" id="{E5011A15-66CC-394A-8442-BC60F0771046}"/>
              </a:ext>
            </a:extLst>
          </p:cNvPr>
          <p:cNvSpPr txBox="1">
            <a:spLocks/>
          </p:cNvSpPr>
          <p:nvPr/>
        </p:nvSpPr>
        <p:spPr>
          <a:xfrm>
            <a:off x="714790" y="228902"/>
            <a:ext cx="9079582" cy="8600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we apportion Cost at District level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BEB57ED-C772-1740-B0AD-4C96025EE012}"/>
              </a:ext>
            </a:extLst>
          </p:cNvPr>
          <p:cNvSpPr/>
          <p:nvPr/>
        </p:nvSpPr>
        <p:spPr>
          <a:xfrm>
            <a:off x="0" y="1555283"/>
            <a:ext cx="3991069" cy="398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EBFF06-0D6A-6647-8C3C-C336123E5E19}"/>
              </a:ext>
            </a:extLst>
          </p:cNvPr>
          <p:cNvSpPr/>
          <p:nvPr/>
        </p:nvSpPr>
        <p:spPr>
          <a:xfrm>
            <a:off x="4100465" y="1555283"/>
            <a:ext cx="3991069" cy="398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9E07498-17D1-FC49-B068-9271A6DDFC56}"/>
              </a:ext>
            </a:extLst>
          </p:cNvPr>
          <p:cNvSpPr/>
          <p:nvPr/>
        </p:nvSpPr>
        <p:spPr>
          <a:xfrm>
            <a:off x="8200931" y="1555283"/>
            <a:ext cx="3991069" cy="398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760" y="1384480"/>
            <a:ext cx="4207529" cy="46750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355" y="1384479"/>
            <a:ext cx="4207529" cy="467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8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/>
          <p:nvPr/>
        </p:nvSpPr>
        <p:spPr>
          <a:xfrm>
            <a:off x="8303672" y="3228341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3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279537" y="1148471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514797" y="1376260"/>
            <a:ext cx="397048" cy="397048"/>
            <a:chOff x="8216107" y="2577307"/>
            <a:chExt cx="464344" cy="464344"/>
          </a:xfrm>
          <a:solidFill>
            <a:schemeClr val="bg1"/>
          </a:solidFill>
        </p:grpSpPr>
        <p:sp>
          <p:nvSpPr>
            <p:cNvPr id="13" name="AutoShape 52"/>
            <p:cNvSpPr>
              <a:spLocks/>
            </p:cNvSpPr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" name="AutoShape 53"/>
            <p:cNvSpPr>
              <a:spLocks/>
            </p:cNvSpPr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" name="AutoShape 54"/>
            <p:cNvSpPr>
              <a:spLocks/>
            </p:cNvSpPr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" name="AutoShape 55"/>
            <p:cNvSpPr>
              <a:spLocks/>
            </p:cNvSpPr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7" name="Oval 16"/>
          <p:cNvSpPr/>
          <p:nvPr/>
        </p:nvSpPr>
        <p:spPr>
          <a:xfrm>
            <a:off x="2054867" y="1088981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sp>
        <p:nvSpPr>
          <p:cNvPr id="18" name="TextBox 69"/>
          <p:cNvSpPr txBox="1"/>
          <p:nvPr/>
        </p:nvSpPr>
        <p:spPr>
          <a:xfrm>
            <a:off x="1842539" y="2048205"/>
            <a:ext cx="136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R18,667.00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depreciation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330195" y="1315176"/>
            <a:ext cx="397048" cy="397048"/>
            <a:chOff x="8216107" y="2577307"/>
            <a:chExt cx="464344" cy="464344"/>
          </a:xfrm>
          <a:solidFill>
            <a:schemeClr val="bg1"/>
          </a:solidFill>
        </p:grpSpPr>
        <p:sp>
          <p:nvSpPr>
            <p:cNvPr id="20" name="AutoShape 52"/>
            <p:cNvSpPr>
              <a:spLocks/>
            </p:cNvSpPr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1" name="AutoShape 53"/>
            <p:cNvSpPr>
              <a:spLocks/>
            </p:cNvSpPr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2" name="AutoShape 54"/>
            <p:cNvSpPr>
              <a:spLocks/>
            </p:cNvSpPr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3" name="AutoShape 55"/>
            <p:cNvSpPr>
              <a:spLocks/>
            </p:cNvSpPr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2055362" y="3152816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sp>
        <p:nvSpPr>
          <p:cNvPr id="25" name="TextBox 69"/>
          <p:cNvSpPr txBox="1"/>
          <p:nvPr/>
        </p:nvSpPr>
        <p:spPr>
          <a:xfrm>
            <a:off x="1559385" y="4097455"/>
            <a:ext cx="1871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R21,042.22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Church Growth &amp;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Evangelism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328498" y="3417871"/>
            <a:ext cx="397048" cy="397048"/>
            <a:chOff x="8216107" y="2577307"/>
            <a:chExt cx="464344" cy="464344"/>
          </a:xfrm>
          <a:solidFill>
            <a:schemeClr val="bg1"/>
          </a:solidFill>
        </p:grpSpPr>
        <p:sp>
          <p:nvSpPr>
            <p:cNvPr id="27" name="AutoShape 52"/>
            <p:cNvSpPr>
              <a:spLocks/>
            </p:cNvSpPr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8" name="AutoShape 53"/>
            <p:cNvSpPr>
              <a:spLocks/>
            </p:cNvSpPr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" name="AutoShape 54"/>
            <p:cNvSpPr>
              <a:spLocks/>
            </p:cNvSpPr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0" name="AutoShape 55"/>
            <p:cNvSpPr>
              <a:spLocks/>
            </p:cNvSpPr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2" name="TextBox 69"/>
          <p:cNvSpPr txBox="1"/>
          <p:nvPr/>
        </p:nvSpPr>
        <p:spPr>
          <a:xfrm>
            <a:off x="7887842" y="2155245"/>
            <a:ext cx="16740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R59,597.08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Compassionate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Ministries </a:t>
            </a:r>
          </a:p>
        </p:txBody>
      </p:sp>
      <p:sp>
        <p:nvSpPr>
          <p:cNvPr id="38" name="Oval 37"/>
          <p:cNvSpPr/>
          <p:nvPr/>
        </p:nvSpPr>
        <p:spPr>
          <a:xfrm>
            <a:off x="5194984" y="1118898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sp>
        <p:nvSpPr>
          <p:cNvPr id="39" name="TextBox 69"/>
          <p:cNvSpPr txBox="1"/>
          <p:nvPr/>
        </p:nvSpPr>
        <p:spPr>
          <a:xfrm>
            <a:off x="4514316" y="2170907"/>
            <a:ext cx="2207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10% tithe to NTC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441790" y="1365704"/>
            <a:ext cx="397048" cy="397048"/>
            <a:chOff x="8216107" y="2577307"/>
            <a:chExt cx="464344" cy="464344"/>
          </a:xfrm>
          <a:solidFill>
            <a:schemeClr val="bg1"/>
          </a:solidFill>
        </p:grpSpPr>
        <p:sp>
          <p:nvSpPr>
            <p:cNvPr id="41" name="AutoShape 52"/>
            <p:cNvSpPr>
              <a:spLocks/>
            </p:cNvSpPr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2" name="AutoShape 53"/>
            <p:cNvSpPr>
              <a:spLocks/>
            </p:cNvSpPr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3" name="AutoShape 54"/>
            <p:cNvSpPr>
              <a:spLocks/>
            </p:cNvSpPr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4" name="AutoShape 55"/>
            <p:cNvSpPr>
              <a:spLocks/>
            </p:cNvSpPr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45" name="Oval 44"/>
          <p:cNvSpPr/>
          <p:nvPr/>
        </p:nvSpPr>
        <p:spPr>
          <a:xfrm>
            <a:off x="5225865" y="3140972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pic>
        <p:nvPicPr>
          <p:cNvPr id="47" name="Handshake agreement" descr="Handshake">
            <a:extLst>
              <a:ext uri="{FF2B5EF4-FFF2-40B4-BE49-F238E27FC236}">
                <a16:creationId xmlns:a16="http://schemas.microsoft.com/office/drawing/2014/main" xmlns="" id="{D879EA04-5CE8-474D-A24C-4AE7A4011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95724" y="3309824"/>
            <a:ext cx="605240" cy="60524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2568114" y="41605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R50,000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Pastoral Care</a:t>
            </a:r>
          </a:p>
        </p:txBody>
      </p:sp>
      <p:pic>
        <p:nvPicPr>
          <p:cNvPr id="49" name="Group persons" descr="Users">
            <a:extLst>
              <a:ext uri="{FF2B5EF4-FFF2-40B4-BE49-F238E27FC236}">
                <a16:creationId xmlns:a16="http://schemas.microsoft.com/office/drawing/2014/main" xmlns="" id="{EA7C8CA1-D77B-B84E-A1B6-2DE59AA81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481160" y="3404324"/>
            <a:ext cx="605240" cy="595924"/>
          </a:xfrm>
          <a:prstGeom prst="rect">
            <a:avLst/>
          </a:prstGeom>
        </p:spPr>
      </p:pic>
      <p:sp>
        <p:nvSpPr>
          <p:cNvPr id="50" name="TextBox 69"/>
          <p:cNvSpPr txBox="1"/>
          <p:nvPr/>
        </p:nvSpPr>
        <p:spPr>
          <a:xfrm>
            <a:off x="7714463" y="4179987"/>
            <a:ext cx="226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Provision for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General Assembly</a:t>
            </a:r>
          </a:p>
        </p:txBody>
      </p:sp>
      <p:sp>
        <p:nvSpPr>
          <p:cNvPr id="51" name="Title 8">
            <a:extLst>
              <a:ext uri="{FF2B5EF4-FFF2-40B4-BE49-F238E27FC236}">
                <a16:creationId xmlns:a16="http://schemas.microsoft.com/office/drawing/2014/main" xmlns="" id="{E5011A15-66CC-394A-8442-BC60F0771046}"/>
              </a:ext>
            </a:extLst>
          </p:cNvPr>
          <p:cNvSpPr txBox="1">
            <a:spLocks/>
          </p:cNvSpPr>
          <p:nvPr/>
        </p:nvSpPr>
        <p:spPr>
          <a:xfrm>
            <a:off x="714790" y="228902"/>
            <a:ext cx="9079582" cy="8600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rgbClr val="009999"/>
                </a:solidFill>
                <a:latin typeface="FNB Sans Light" panose="02000000000000000000" pitchFamily="2" charset="0"/>
              </a:rPr>
              <a:t>  </a:t>
            </a:r>
            <a:r>
              <a:rPr lang="en-US" sz="36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Highlights</a:t>
            </a:r>
          </a:p>
        </p:txBody>
      </p:sp>
      <p:sp>
        <p:nvSpPr>
          <p:cNvPr id="52" name="Oval 51"/>
          <p:cNvSpPr/>
          <p:nvPr/>
        </p:nvSpPr>
        <p:spPr>
          <a:xfrm>
            <a:off x="3582539" y="5103383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pic>
        <p:nvPicPr>
          <p:cNvPr id="53" name="Family parents kids" descr="Family with two children">
            <a:extLst>
              <a:ext uri="{FF2B5EF4-FFF2-40B4-BE49-F238E27FC236}">
                <a16:creationId xmlns:a16="http://schemas.microsoft.com/office/drawing/2014/main" xmlns="" id="{FDC7AAD7-F544-EA4D-9D43-B52348DDC5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725249" y="5227597"/>
            <a:ext cx="605240" cy="605240"/>
          </a:xfrm>
          <a:prstGeom prst="rect">
            <a:avLst/>
          </a:prstGeom>
        </p:spPr>
      </p:pic>
      <p:sp>
        <p:nvSpPr>
          <p:cNvPr id="54" name="TextBox 69"/>
          <p:cNvSpPr txBox="1"/>
          <p:nvPr/>
        </p:nvSpPr>
        <p:spPr>
          <a:xfrm>
            <a:off x="2464919" y="6076641"/>
            <a:ext cx="291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Pastors &amp; Wives retreat</a:t>
            </a:r>
          </a:p>
        </p:txBody>
      </p:sp>
      <p:sp>
        <p:nvSpPr>
          <p:cNvPr id="56" name="Oval 55"/>
          <p:cNvSpPr/>
          <p:nvPr/>
        </p:nvSpPr>
        <p:spPr>
          <a:xfrm>
            <a:off x="7061285" y="5132758"/>
            <a:ext cx="890660" cy="8906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NB Sans Regular" panose="02000000000000000000" pitchFamily="2" charset="0"/>
            </a:endParaRPr>
          </a:p>
        </p:txBody>
      </p:sp>
      <p:pic>
        <p:nvPicPr>
          <p:cNvPr id="57" name="Group persons" descr="Team">
            <a:extLst>
              <a:ext uri="{FF2B5EF4-FFF2-40B4-BE49-F238E27FC236}">
                <a16:creationId xmlns:a16="http://schemas.microsoft.com/office/drawing/2014/main" xmlns="" id="{7B88F1D0-A5A0-E84D-BF22-66B50865FF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203995" y="5322490"/>
            <a:ext cx="605240" cy="605240"/>
          </a:xfrm>
          <a:prstGeom prst="rect">
            <a:avLst/>
          </a:prstGeom>
        </p:spPr>
      </p:pic>
      <p:sp>
        <p:nvSpPr>
          <p:cNvPr id="58" name="TextBox 69"/>
          <p:cNvSpPr txBox="1"/>
          <p:nvPr/>
        </p:nvSpPr>
        <p:spPr>
          <a:xfrm>
            <a:off x="6131285" y="6051655"/>
            <a:ext cx="287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FNB Sans Regular" panose="02000000000000000000" pitchFamily="2" charset="0"/>
              </a:rPr>
              <a:t>Young-Pastors Seminar</a:t>
            </a:r>
          </a:p>
        </p:txBody>
      </p:sp>
    </p:spTree>
    <p:extLst>
      <p:ext uri="{BB962C8B-B14F-4D97-AF65-F5344CB8AC3E}">
        <p14:creationId xmlns:p14="http://schemas.microsoft.com/office/powerpoint/2010/main" val="38252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45" grpId="0" animBg="1"/>
      <p:bldP spid="52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2168521C-7574-7E4D-A09A-77E5ECBB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13" y="51290"/>
            <a:ext cx="8263700" cy="86007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 vs Budget – how did we do?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51B57440-221B-4C40-B1AF-CD1D8A353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268820"/>
              </p:ext>
            </p:extLst>
          </p:nvPr>
        </p:nvGraphicFramePr>
        <p:xfrm>
          <a:off x="516836" y="1043188"/>
          <a:ext cx="10309182" cy="566670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574871">
                  <a:extLst>
                    <a:ext uri="{9D8B030D-6E8A-4147-A177-3AD203B41FA5}">
                      <a16:colId xmlns:a16="http://schemas.microsoft.com/office/drawing/2014/main" xmlns="" val="4110608860"/>
                    </a:ext>
                  </a:extLst>
                </a:gridCol>
                <a:gridCol w="2562896">
                  <a:extLst>
                    <a:ext uri="{9D8B030D-6E8A-4147-A177-3AD203B41FA5}">
                      <a16:colId xmlns:a16="http://schemas.microsoft.com/office/drawing/2014/main" xmlns="" val="1903255104"/>
                    </a:ext>
                  </a:extLst>
                </a:gridCol>
                <a:gridCol w="2171415">
                  <a:extLst>
                    <a:ext uri="{9D8B030D-6E8A-4147-A177-3AD203B41FA5}">
                      <a16:colId xmlns:a16="http://schemas.microsoft.com/office/drawing/2014/main" xmlns="" val="533632643"/>
                    </a:ext>
                  </a:extLst>
                </a:gridCol>
              </a:tblGrid>
              <a:tr h="704587">
                <a:tc>
                  <a:txBody>
                    <a:bodyPr/>
                    <a:lstStyle/>
                    <a:p>
                      <a:pPr algn="l" fontAlgn="ctr"/>
                      <a:r>
                        <a:rPr lang="en-ZA" sz="24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FNB Sans Regular" panose="02000000000000000000" pitchFamily="50" charset="0"/>
                        </a:rPr>
                        <a:t> </a:t>
                      </a:r>
                      <a:endParaRPr lang="en-ZA" sz="2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FNB Sans Regular" panose="02000000000000000000" pitchFamily="50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</a:t>
                      </a:r>
                      <a:endParaRPr lang="en-ZA" sz="28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356996"/>
                  </a:ext>
                </a:extLst>
              </a:tr>
              <a:tr h="729209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Income(Tithes, District</a:t>
                      </a:r>
                      <a:r>
                        <a:rPr lang="en-ZA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Assembly and Rent)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ZA" sz="2400" b="0" i="0" u="sng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,049,000</a:t>
                      </a:r>
                      <a:endParaRPr lang="en-ZA" sz="2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1,117,193</a:t>
                      </a:r>
                      <a:endParaRPr lang="en-ZA" sz="2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2718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Admin &amp; Operation Costs (office)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305,</a:t>
                      </a:r>
                      <a:r>
                        <a:rPr lang="en-ZA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254,688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745083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Salaries &amp; Wages (incl. SARS) Investment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532,500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392,348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Ministry FUNDING opportunities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209,000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477,954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 Opportunities Utilised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1,046,500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1,124,990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Profit/ (Loss)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2,500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(7,797)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Interest 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80 000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23,130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ZA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</a:t>
                      </a:r>
                      <a:r>
                        <a:rPr lang="en-ZA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Profit for the Year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82,500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(18,667)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018" y="77071"/>
            <a:ext cx="1293170" cy="123446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826018" y="1311540"/>
            <a:ext cx="1293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62386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D6C98A16-0B76-7F46-B98F-E175C8006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45637"/>
              </p:ext>
            </p:extLst>
          </p:nvPr>
        </p:nvGraphicFramePr>
        <p:xfrm>
          <a:off x="734097" y="1311540"/>
          <a:ext cx="9839458" cy="213563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795492">
                  <a:extLst>
                    <a:ext uri="{9D8B030D-6E8A-4147-A177-3AD203B41FA5}">
                      <a16:colId xmlns:a16="http://schemas.microsoft.com/office/drawing/2014/main" xmlns="" val="3268355865"/>
                    </a:ext>
                  </a:extLst>
                </a:gridCol>
                <a:gridCol w="4043966">
                  <a:extLst>
                    <a:ext uri="{9D8B030D-6E8A-4147-A177-3AD203B41FA5}">
                      <a16:colId xmlns:a16="http://schemas.microsoft.com/office/drawing/2014/main" xmlns="" val="2490490123"/>
                    </a:ext>
                  </a:extLst>
                </a:gridCol>
              </a:tblGrid>
              <a:tr h="2210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ZA" sz="24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n-ZA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ZA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043936"/>
                  </a:ext>
                </a:extLst>
              </a:tr>
              <a:tr h="49328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 </a:t>
                      </a:r>
                      <a:r>
                        <a:rPr lang="en-ZA" sz="2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Alabaster</a:t>
                      </a:r>
                      <a:endParaRPr lang="en-ZA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FNB Sans Regular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38,402.81</a:t>
                      </a:r>
                      <a:endParaRPr lang="en-ZA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FNB Sans Regular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8595882"/>
                  </a:ext>
                </a:extLst>
              </a:tr>
              <a:tr h="42235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 </a:t>
                      </a:r>
                      <a:r>
                        <a:rPr lang="en-ZA" sz="24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OWE</a:t>
                      </a:r>
                      <a:endParaRPr lang="en-ZA" sz="2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u="sng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96,271.00</a:t>
                      </a:r>
                      <a:endParaRPr lang="en-ZA" sz="2400" b="0" i="0" u="sng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FNB Sans Regular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628724"/>
                  </a:ext>
                </a:extLst>
              </a:tr>
              <a:tr h="42235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 </a:t>
                      </a:r>
                      <a:r>
                        <a:rPr lang="en-ZA" sz="2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ZA" sz="2400" b="0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General Budget</a:t>
                      </a:r>
                      <a:endParaRPr lang="en-ZA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FNB Sans Regular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134,673.81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34477"/>
                  </a:ext>
                </a:extLst>
              </a:tr>
              <a:tr h="42235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 </a:t>
                      </a:r>
                      <a:r>
                        <a:rPr lang="en-ZA" sz="2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NTC (10% of tithe 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FNB Sans Regular" panose="02000000000000000000" pitchFamily="50" charset="0"/>
                        </a:rPr>
                        <a:t>105,400.00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itle 8">
            <a:extLst>
              <a:ext uri="{FF2B5EF4-FFF2-40B4-BE49-F238E27FC236}">
                <a16:creationId xmlns:a16="http://schemas.microsoft.com/office/drawing/2014/main" xmlns="" id="{2168521C-7574-7E4D-A09A-77E5ECBBA94A}"/>
              </a:ext>
            </a:extLst>
          </p:cNvPr>
          <p:cNvSpPr txBox="1">
            <a:spLocks/>
          </p:cNvSpPr>
          <p:nvPr/>
        </p:nvSpPr>
        <p:spPr>
          <a:xfrm>
            <a:off x="925469" y="231594"/>
            <a:ext cx="8263700" cy="8600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Obligation – towards the greater Church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018" y="77071"/>
            <a:ext cx="1293170" cy="12344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826018" y="1311540"/>
            <a:ext cx="1293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469" y="4095481"/>
            <a:ext cx="9648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The DFC simplified the giving structure for local churches, in that churches are to give a straight 10 % to the District (this excludes NMI offerings)</a:t>
            </a:r>
          </a:p>
          <a:p>
            <a:r>
              <a:rPr lang="en-ZA" sz="2400" dirty="0"/>
              <a:t>The District has budgeted for NMI, NYI, &amp; SDMI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5469" y="5653483"/>
            <a:ext cx="6612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dirty="0"/>
              <a:t>Growth in Tithe received from local churches 12,2%</a:t>
            </a:r>
          </a:p>
        </p:txBody>
      </p:sp>
      <p:pic>
        <p:nvPicPr>
          <p:cNvPr id="9" name="Celebration award" descr="Ribbon">
            <a:extLst>
              <a:ext uri="{FF2B5EF4-FFF2-40B4-BE49-F238E27FC236}">
                <a16:creationId xmlns:a16="http://schemas.microsoft.com/office/drawing/2014/main" xmlns="" id="{3FE9F330-7193-AF49-A3E3-AA4C4A753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780073" y="5581695"/>
            <a:ext cx="605240" cy="605240"/>
          </a:xfrm>
          <a:prstGeom prst="rect">
            <a:avLst/>
          </a:prstGeom>
          <a:solidFill>
            <a:srgbClr val="009999"/>
          </a:solidFill>
        </p:spPr>
      </p:pic>
      <p:pic>
        <p:nvPicPr>
          <p:cNvPr id="10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686207" y="5584225"/>
            <a:ext cx="606067" cy="606067"/>
          </a:xfrm>
          <a:prstGeom prst="rect">
            <a:avLst/>
          </a:prstGeom>
          <a:solidFill>
            <a:srgbClr val="009999"/>
          </a:solidFill>
        </p:spPr>
      </p:pic>
    </p:spTree>
    <p:extLst>
      <p:ext uri="{BB962C8B-B14F-4D97-AF65-F5344CB8AC3E}">
        <p14:creationId xmlns:p14="http://schemas.microsoft.com/office/powerpoint/2010/main" val="347689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6</a:t>
            </a:fld>
            <a:endParaRPr lang="en-US"/>
          </a:p>
        </p:txBody>
      </p:sp>
      <p:sp>
        <p:nvSpPr>
          <p:cNvPr id="4" name="Title 8">
            <a:extLst>
              <a:ext uri="{FF2B5EF4-FFF2-40B4-BE49-F238E27FC236}">
                <a16:creationId xmlns:a16="http://schemas.microsoft.com/office/drawing/2014/main" xmlns="" id="{2168521C-7574-7E4D-A09A-77E5ECBBA94A}"/>
              </a:ext>
            </a:extLst>
          </p:cNvPr>
          <p:cNvSpPr txBox="1">
            <a:spLocks/>
          </p:cNvSpPr>
          <p:nvPr/>
        </p:nvSpPr>
        <p:spPr>
          <a:xfrm>
            <a:off x="925469" y="231594"/>
            <a:ext cx="8263700" cy="8600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018" y="77071"/>
            <a:ext cx="1293170" cy="12344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826018" y="1311540"/>
            <a:ext cx="1293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  <p:pic>
        <p:nvPicPr>
          <p:cNvPr id="10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878903" y="4188549"/>
            <a:ext cx="606067" cy="606067"/>
          </a:xfrm>
          <a:prstGeom prst="rect">
            <a:avLst/>
          </a:prstGeom>
          <a:solidFill>
            <a:srgbClr val="009999"/>
          </a:soli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9C76212-0290-D842-87F0-A30715537003}"/>
              </a:ext>
            </a:extLst>
          </p:cNvPr>
          <p:cNvSpPr txBox="1"/>
          <p:nvPr/>
        </p:nvSpPr>
        <p:spPr>
          <a:xfrm>
            <a:off x="1103244" y="1530626"/>
            <a:ext cx="9470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following proposals are set forward for your discussion and acceptance: </a:t>
            </a:r>
          </a:p>
          <a:p>
            <a:pPr marL="342900" indent="-342900">
              <a:buAutoNum type="arabicPeriod"/>
            </a:pPr>
            <a:r>
              <a:rPr lang="en-US" dirty="0"/>
              <a:t>On the next slide is the ‘Budget’ that has been proposed by the District Finance Committee for the 2019/2020 Financial Year.  This was presented and accepted for proposal at this District Assembly by the District Advisory Board at a meeting held in November 2019.  I therefore propose the attached budget for your approval. </a:t>
            </a:r>
          </a:p>
          <a:p>
            <a:pPr marL="342900" indent="-342900">
              <a:buAutoNum type="arabicPeriod"/>
            </a:pPr>
            <a:r>
              <a:rPr lang="en-US" dirty="0"/>
              <a:t>In this Journal is the Audited Financial Report of the Church of the Nazarene Gauteng District as at 31 October 2019.  These were audited by D.F. van </a:t>
            </a:r>
            <a:r>
              <a:rPr lang="en-US" dirty="0" err="1"/>
              <a:t>Tonder</a:t>
            </a:r>
            <a:r>
              <a:rPr lang="en-US" dirty="0"/>
              <a:t> Auditors in </a:t>
            </a:r>
            <a:r>
              <a:rPr lang="en-US" dirty="0" err="1"/>
              <a:t>Montanapark</a:t>
            </a:r>
            <a:r>
              <a:rPr lang="en-US" dirty="0"/>
              <a:t>.  I propose that these same auditors be used for our audit at the end of this financial year. </a:t>
            </a:r>
          </a:p>
        </p:txBody>
      </p:sp>
    </p:spTree>
    <p:extLst>
      <p:ext uri="{BB962C8B-B14F-4D97-AF65-F5344CB8AC3E}">
        <p14:creationId xmlns:p14="http://schemas.microsoft.com/office/powerpoint/2010/main" val="153861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2168521C-7574-7E4D-A09A-77E5ECBB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13" y="51290"/>
            <a:ext cx="8263700" cy="86007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2019/2020 Proposed Budget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51B57440-221B-4C40-B1AF-CD1D8A353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66830"/>
              </p:ext>
            </p:extLst>
          </p:nvPr>
        </p:nvGraphicFramePr>
        <p:xfrm>
          <a:off x="516836" y="1043188"/>
          <a:ext cx="10309182" cy="461567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574871">
                  <a:extLst>
                    <a:ext uri="{9D8B030D-6E8A-4147-A177-3AD203B41FA5}">
                      <a16:colId xmlns:a16="http://schemas.microsoft.com/office/drawing/2014/main" xmlns="" val="4110608860"/>
                    </a:ext>
                  </a:extLst>
                </a:gridCol>
                <a:gridCol w="2562896">
                  <a:extLst>
                    <a:ext uri="{9D8B030D-6E8A-4147-A177-3AD203B41FA5}">
                      <a16:colId xmlns:a16="http://schemas.microsoft.com/office/drawing/2014/main" xmlns="" val="1903255104"/>
                    </a:ext>
                  </a:extLst>
                </a:gridCol>
                <a:gridCol w="2171415">
                  <a:extLst>
                    <a:ext uri="{9D8B030D-6E8A-4147-A177-3AD203B41FA5}">
                      <a16:colId xmlns:a16="http://schemas.microsoft.com/office/drawing/2014/main" xmlns="" val="533632643"/>
                    </a:ext>
                  </a:extLst>
                </a:gridCol>
              </a:tblGrid>
              <a:tr h="704587">
                <a:tc>
                  <a:txBody>
                    <a:bodyPr/>
                    <a:lstStyle/>
                    <a:p>
                      <a:pPr algn="l" fontAlgn="ctr"/>
                      <a:r>
                        <a:rPr lang="en-ZA" sz="2400" b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FNB Sans Regular" panose="02000000000000000000" pitchFamily="50" charset="0"/>
                        </a:rPr>
                        <a:t> </a:t>
                      </a:r>
                      <a:endParaRPr lang="en-ZA" sz="2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FNB Sans Regular" panose="02000000000000000000" pitchFamily="50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Last Financial Year’s Actuals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 Budget</a:t>
                      </a:r>
                      <a:endParaRPr lang="en-ZA" sz="28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356996"/>
                  </a:ext>
                </a:extLst>
              </a:tr>
              <a:tr h="729209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Income(Tithes, District</a:t>
                      </a:r>
                      <a:r>
                        <a:rPr lang="en-ZA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Assembly and Rent)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1,117,193</a:t>
                      </a:r>
                      <a:endParaRPr lang="en-ZA" sz="2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1,185,000</a:t>
                      </a:r>
                      <a:endParaRPr lang="en-ZA" sz="24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2718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Admin &amp; Operation Costs (office)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254,688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137,500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745083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Salaries &amp; Wages (incl. SARS) Investment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392,348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650,600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Ministry FUNDING opportunities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477,954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389,500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 Opportunities Utilised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1,124,990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1,177,600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470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ZA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</a:t>
                      </a:r>
                      <a:r>
                        <a:rPr lang="en-ZA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Profit for the Year</a:t>
                      </a:r>
                      <a:endParaRPr lang="en-ZA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    (18,667)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    7,400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018" y="77071"/>
            <a:ext cx="1293170" cy="123446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826018" y="1311540"/>
            <a:ext cx="1293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36584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018" y="77071"/>
            <a:ext cx="1293170" cy="12344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826018" y="1311540"/>
            <a:ext cx="1293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8105" y="2782957"/>
            <a:ext cx="211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8250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3141AB9E43F46A14C618C58F2473C" ma:contentTypeVersion="3" ma:contentTypeDescription="Create a new document." ma:contentTypeScope="" ma:versionID="2787b6168b7289c674c7c9bb3f2a01fc">
  <xsd:schema xmlns:xsd="http://www.w3.org/2001/XMLSchema" xmlns:xs="http://www.w3.org/2001/XMLSchema" xmlns:p="http://schemas.microsoft.com/office/2006/metadata/properties" xmlns:ns2="8afaa265-9874-4112-ada4-22fe27547d1d" targetNamespace="http://schemas.microsoft.com/office/2006/metadata/properties" ma:root="true" ma:fieldsID="c9204e52fe245fb66c2e8c9514362d82" ns2:_="">
    <xsd:import namespace="8afaa265-9874-4112-ada4-22fe27547d1d"/>
    <xsd:element name="properties">
      <xsd:complexType>
        <xsd:sequence>
          <xsd:element name="documentManagement">
            <xsd:complexType>
              <xsd:all>
                <xsd:element ref="ns2:EXCO_x0020_Daty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aa265-9874-4112-ada4-22fe27547d1d" elementFormDefault="qualified">
    <xsd:import namespace="http://schemas.microsoft.com/office/2006/documentManagement/types"/>
    <xsd:import namespace="http://schemas.microsoft.com/office/infopath/2007/PartnerControls"/>
    <xsd:element name="EXCO_x0020_Datye" ma:index="9" ma:displayName="EXCO Date" ma:format="DateOnly" ma:internalName="EXCO_x0020_Daty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O_x0020_Datye xmlns="8afaa265-9874-4112-ada4-22fe27547d1d">2018-11-27T22:00:00+00:00</EXCO_x0020_Datye>
  </documentManagement>
</p:properties>
</file>

<file path=customXml/itemProps1.xml><?xml version="1.0" encoding="utf-8"?>
<ds:datastoreItem xmlns:ds="http://schemas.openxmlformats.org/officeDocument/2006/customXml" ds:itemID="{0D178A27-802D-45EB-A57B-9D3BBC39C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faa265-9874-4112-ada4-22fe27547d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B85F38-1130-4273-97FE-12D4FEC077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6EE685-F380-4132-A1AE-2505BAC7A516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8afaa265-9874-4112-ada4-22fe27547d1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50750</TotalTime>
  <Words>443</Words>
  <Application>Microsoft Office PowerPoint</Application>
  <PresentationFormat>Widescreen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FNB Sans Light</vt:lpstr>
      <vt:lpstr>FNB Sans Regular</vt:lpstr>
      <vt:lpstr>Gill Sans</vt:lpstr>
      <vt:lpstr>Office Theme</vt:lpstr>
      <vt:lpstr>PowerPoint Presentation</vt:lpstr>
      <vt:lpstr>PowerPoint Presentation</vt:lpstr>
      <vt:lpstr>PowerPoint Presentation</vt:lpstr>
      <vt:lpstr>Actual vs Budget – how did we do?</vt:lpstr>
      <vt:lpstr>PowerPoint Presentation</vt:lpstr>
      <vt:lpstr>PowerPoint Presentation</vt:lpstr>
      <vt:lpstr>2019/2020 Proposed Budget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Ocvembor</dc:creator>
  <cp:lastModifiedBy>Grizelda Smith</cp:lastModifiedBy>
  <cp:revision>2551</cp:revision>
  <dcterms:created xsi:type="dcterms:W3CDTF">2014-11-26T08:06:19Z</dcterms:created>
  <dcterms:modified xsi:type="dcterms:W3CDTF">2020-01-23T14:32:34Z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0x010100EF63141AB9E43F46A14C618C58F2473C</vt:lpwstr>
  </property>
</Properties>
</file>